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9" r:id="rId9"/>
    <p:sldId id="263" r:id="rId10"/>
    <p:sldId id="264" r:id="rId11"/>
    <p:sldId id="265" r:id="rId12"/>
    <p:sldId id="266" r:id="rId13"/>
    <p:sldId id="268" r:id="rId14"/>
    <p:sldId id="267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6" autoAdjust="0"/>
  </p:normalViewPr>
  <p:slideViewPr>
    <p:cSldViewPr snapToGrid="0" showGuides="1">
      <p:cViewPr varScale="1">
        <p:scale>
          <a:sx n="61" d="100"/>
          <a:sy n="61" d="100"/>
        </p:scale>
        <p:origin x="7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6" name="Google Shape;15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6" name="Google Shape;15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3479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649e21bb1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7649e21bb1_2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7649e21bb1_2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2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970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The Propelling Grant - Presentation Template</a:t>
            </a:r>
            <a:endParaRPr dirty="0"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The Propelling Grant - Presentation Template</a:t>
            </a:r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The Propelling Grant - Presentation Template</a:t>
            </a:r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The Propelling Grant - Presentation Template</a:t>
            </a:r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The Propelling Grant - Presentation Template</a:t>
            </a:r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The Propelling Grant - Presentation Template</a:t>
            </a:r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The Propelling Grant - Presentation Template</a:t>
            </a:r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The Propelling Grant - Presentation Template</a:t>
            </a:r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The Propelling Grant - Presentation Template</a:t>
            </a:r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The Propelling Grant - Presentation Template</a:t>
            </a:r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The Propelling Grant - Presentation Template</a:t>
            </a:r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de-DE" smtClean="0"/>
              <a:t>University of Basel</a:t>
            </a:r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The Propelling Grant - Presentation Template</a:t>
            </a:r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bas.ch/en/Innovation/Propelling-Grant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838200" y="53329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Instructions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>
            <a:off x="838200" y="199379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Please </a:t>
            </a:r>
            <a:r>
              <a:rPr lang="en-US" dirty="0" smtClean="0"/>
              <a:t>respect the topics and follow their order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You are free to layout whichever way you want</a:t>
            </a:r>
            <a:endParaRPr dirty="0"/>
          </a:p>
          <a:p>
            <a:pPr marL="228600" lvl="0" indent="-2667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dirty="0" smtClean="0"/>
              <a:t>Everything </a:t>
            </a:r>
            <a:r>
              <a:rPr lang="en-US" dirty="0"/>
              <a:t>you include (or don’t include) in your </a:t>
            </a:r>
            <a:r>
              <a:rPr lang="en-US" dirty="0" smtClean="0"/>
              <a:t>presentation will </a:t>
            </a:r>
            <a:r>
              <a:rPr lang="en-US" dirty="0"/>
              <a:t>be taken into account during the evaluation </a:t>
            </a:r>
            <a:r>
              <a:rPr lang="en-US" dirty="0" smtClean="0"/>
              <a:t>process</a:t>
            </a:r>
          </a:p>
          <a:p>
            <a:pPr marL="228600" lvl="0" indent="-2667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dirty="0" smtClean="0"/>
              <a:t>Maximum number of total slides allowed is 15</a:t>
            </a:r>
            <a:r>
              <a:rPr lang="en-US" dirty="0"/>
              <a:t> </a:t>
            </a:r>
            <a:r>
              <a:rPr lang="en-US" dirty="0" smtClean="0"/>
              <a:t>– more than 1 slide per topic is possible, but no slide above </a:t>
            </a:r>
            <a:r>
              <a:rPr lang="en-US" dirty="0" err="1" smtClean="0"/>
              <a:t>nr</a:t>
            </a:r>
            <a:r>
              <a:rPr lang="en-US" dirty="0" smtClean="0"/>
              <a:t>. 15 will be considered.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dirty="0" smtClean="0"/>
              <a:t>Please </a:t>
            </a:r>
            <a:r>
              <a:rPr lang="en-US" dirty="0"/>
              <a:t>provide only non-confidential material. </a:t>
            </a:r>
            <a:r>
              <a:rPr lang="en-US" dirty="0" smtClean="0"/>
              <a:t>Presentations will </a:t>
            </a:r>
            <a:r>
              <a:rPr lang="en-US" dirty="0"/>
              <a:t>be exclusively shared amongst jury </a:t>
            </a:r>
            <a:r>
              <a:rPr lang="en-US" dirty="0" smtClean="0"/>
              <a:t>members and expert(s) </a:t>
            </a:r>
            <a:r>
              <a:rPr lang="en-US" dirty="0"/>
              <a:t>and will </a:t>
            </a:r>
            <a:r>
              <a:rPr lang="en-US" b="1" dirty="0"/>
              <a:t>not</a:t>
            </a:r>
            <a:r>
              <a:rPr lang="en-US" dirty="0"/>
              <a:t> be processed under a confidentiality agreement. 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62" y="67983"/>
            <a:ext cx="1397876" cy="6607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Team</a:t>
            </a:r>
            <a:endParaRPr/>
          </a:p>
        </p:txBody>
      </p:sp>
      <p:sp>
        <p:nvSpPr>
          <p:cNvPr id="145" name="Google Shape;145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/>
              <a:t>Give us an overview of the team with a focus on the individual expertise.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/>
              <a:t>If the team is not yet complete, identify the key positions you need to fill and why they are critical </a:t>
            </a:r>
            <a:r>
              <a:rPr lang="en-US" dirty="0" smtClean="0"/>
              <a:t>for the success of the project.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Competition</a:t>
            </a:r>
            <a:endParaRPr/>
          </a:p>
        </p:txBody>
      </p:sp>
      <p:sp>
        <p:nvSpPr>
          <p:cNvPr id="152" name="Google Shape;152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/>
              <a:t>Have you made a competitors analysis</a:t>
            </a:r>
            <a:r>
              <a:rPr lang="en-US" dirty="0" smtClean="0"/>
              <a:t>? What </a:t>
            </a:r>
            <a:r>
              <a:rPr lang="en-US" dirty="0"/>
              <a:t>makes your solution stand out</a:t>
            </a:r>
            <a:r>
              <a:rPr lang="en-US" dirty="0" smtClean="0"/>
              <a:t>?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 smtClean="0"/>
              <a:t>Please provide an overview of commercial companies and research groups working in the same area and if possible compare their solution to yours.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 smtClean="0"/>
              <a:t>Work Plan</a:t>
            </a:r>
            <a:endParaRPr dirty="0"/>
          </a:p>
        </p:txBody>
      </p:sp>
      <p:sp>
        <p:nvSpPr>
          <p:cNvPr id="159" name="Google Shape;159;p2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 smtClean="0"/>
              <a:t>Please describe the activities performed during the project, their duration, the goal  &amp; expected outcome. What do you plan to achieve &amp; by when? Which milestones do you plan to achieve?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 smtClean="0"/>
              <a:t>Budget</a:t>
            </a:r>
            <a:endParaRPr dirty="0"/>
          </a:p>
        </p:txBody>
      </p:sp>
      <p:sp>
        <p:nvSpPr>
          <p:cNvPr id="159" name="Google Shape;159;p2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 smtClean="0"/>
              <a:t>Please describe in detail how do you plan to use the budget provided.  Please justify each cost item: why is that needed? Why is that important?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78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To finalize your application please submit this pitch deck </a:t>
            </a:r>
            <a:r>
              <a:rPr lang="en-US" dirty="0" smtClean="0"/>
              <a:t>to:</a:t>
            </a:r>
            <a:endParaRPr dirty="0"/>
          </a:p>
        </p:txBody>
      </p:sp>
      <p:sp>
        <p:nvSpPr>
          <p:cNvPr id="167" name="Google Shape;167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/>
            <a:r>
              <a:rPr lang="de-CH" b="1" i="1" u="sng" dirty="0">
                <a:solidFill>
                  <a:srgbClr val="FF33CC"/>
                </a:solidFill>
                <a:hlinkClick r:id="rId3"/>
              </a:rPr>
              <a:t>www.unibas.ch/en/Innovation/Propelling-Grants.html</a:t>
            </a:r>
            <a:endParaRPr lang="de-CH" b="1" i="1" u="sng" dirty="0">
              <a:solidFill>
                <a:srgbClr val="FF33CC"/>
              </a:solidFill>
            </a:endParaRPr>
          </a:p>
          <a:p>
            <a:pPr marL="0" lvl="0" indent="0"/>
            <a:endParaRPr lang="de-CH" b="1" i="1" u="sng" dirty="0">
              <a:solidFill>
                <a:srgbClr val="FF33CC"/>
              </a:solidFill>
            </a:endParaRPr>
          </a:p>
          <a:p>
            <a:pPr marL="0" indent="0"/>
            <a:endParaRPr lang="de-CH" b="1" i="1" dirty="0">
              <a:solidFill>
                <a:srgbClr val="FF33CC"/>
              </a:solidFill>
            </a:endParaRPr>
          </a:p>
          <a:p>
            <a:pPr marL="0" lvl="0" indent="0"/>
            <a:endParaRPr b="1" i="1" dirty="0" smtClean="0">
              <a:solidFill>
                <a:srgbClr val="FF33CC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 smtClean="0"/>
              <a:t>Project </a:t>
            </a:r>
            <a:r>
              <a:rPr lang="en-US" dirty="0"/>
              <a:t>Name + </a:t>
            </a:r>
            <a:r>
              <a:rPr lang="en-US" dirty="0" smtClean="0"/>
              <a:t>“Logo”</a:t>
            </a:r>
            <a:endParaRPr dirty="0"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The Propelling Grant - Presentation Template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 smtClean="0"/>
              <a:t>Vision &amp; Value Proposition</a:t>
            </a:r>
            <a:endParaRPr dirty="0"/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/>
              <a:t>Describe your </a:t>
            </a:r>
            <a:r>
              <a:rPr lang="en-US" dirty="0" smtClean="0"/>
              <a:t>Project </a:t>
            </a:r>
            <a:r>
              <a:rPr lang="en-US" dirty="0"/>
              <a:t>in 140 characters in a way your parents would understand.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The Problem</a:t>
            </a:r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/>
              <a:t>Which </a:t>
            </a:r>
            <a:r>
              <a:rPr lang="en-US" dirty="0" smtClean="0"/>
              <a:t>problem is the project try to solve?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/>
              <a:t>Try and make it relatable, tell a story!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The Solution</a:t>
            </a:r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/>
              <a:t>Describe your technology / solution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/>
              <a:t>How does it address the problem you mentioned earlier? How is your solution unique or different from others in the market</a:t>
            </a:r>
            <a:r>
              <a:rPr lang="en-US" dirty="0" smtClean="0"/>
              <a:t>? What makes you reasonably sure that the science behind it is solid enough?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 smtClean="0"/>
              <a:t>Vision &amp; Uniqueness</a:t>
            </a:r>
            <a:endParaRPr dirty="0"/>
          </a:p>
        </p:txBody>
      </p:sp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 smtClean="0"/>
              <a:t>What is the “game-changing” vision for your development?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 smtClean="0"/>
              <a:t>How many people (or patients) might your development affect / how big is the number of your potential customers? Please clarify the “real-world” application and why/how it could represent a uniquely new game-changing innovation.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 smtClean="0"/>
              <a:t>Background, Validation, Traction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/>
              <a:t>Present the current state of </a:t>
            </a:r>
            <a:r>
              <a:rPr lang="en-US" dirty="0" smtClean="0"/>
              <a:t>your development. </a:t>
            </a:r>
            <a:r>
              <a:rPr lang="en-US" dirty="0"/>
              <a:t>Is there a </a:t>
            </a:r>
            <a:r>
              <a:rPr lang="en-US" dirty="0" err="1"/>
              <a:t>PoC</a:t>
            </a:r>
            <a:r>
              <a:rPr lang="en-US" dirty="0"/>
              <a:t>, has the technology been validated, etc. 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 smtClean="0"/>
              <a:t>Freedom to Operate, IP Strategy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 smtClean="0"/>
              <a:t>Please describe the current IP status, highlighting everything relevant, such as: internal (Univ. Basel) background IP, external background IP, own patents, etc.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 smtClean="0"/>
              <a:t>Also, please describe to the best of your knowledge the IP strategy and roadmap for the current project.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61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Timeline</a:t>
            </a:r>
            <a:endParaRPr/>
          </a:p>
        </p:txBody>
      </p:sp>
      <p:sp>
        <p:nvSpPr>
          <p:cNvPr id="138" name="Google Shape;138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/>
              <a:t>Present the milestones which you obtained in the past and the milestones in the future. What does the growth look like and what is the end goal</a:t>
            </a:r>
            <a:r>
              <a:rPr lang="en-US" dirty="0" smtClean="0"/>
              <a:t>?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dirty="0" smtClean="0"/>
              <a:t>Please provide some concepts / ideas / drafts about what do you plan to do as a “long-term” vision (to patients, to market, partnerships, etc.)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University of Basel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The Propelling Grant - Presentation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UniBas_theme</Template>
  <TotalTime>0</TotalTime>
  <Words>688</Words>
  <Application>Microsoft Office PowerPoint</Application>
  <PresentationFormat>Grand écran</PresentationFormat>
  <Paragraphs>85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Instructions</vt:lpstr>
      <vt:lpstr>Project Name + “Logo”</vt:lpstr>
      <vt:lpstr>Vision &amp; Value Proposition</vt:lpstr>
      <vt:lpstr>The Problem</vt:lpstr>
      <vt:lpstr>The Solution</vt:lpstr>
      <vt:lpstr>Vision &amp; Uniqueness</vt:lpstr>
      <vt:lpstr>Background, Validation, Traction</vt:lpstr>
      <vt:lpstr>Freedom to Operate, IP Strategy</vt:lpstr>
      <vt:lpstr>Timeline</vt:lpstr>
      <vt:lpstr>Team</vt:lpstr>
      <vt:lpstr>Competition</vt:lpstr>
      <vt:lpstr>Work Plan</vt:lpstr>
      <vt:lpstr>Budget</vt:lpstr>
      <vt:lpstr>To finalize your application please submit this pitch deck 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Alessandro Mazzetti</dc:creator>
  <cp:lastModifiedBy>Alice Freton</cp:lastModifiedBy>
  <cp:revision>19</cp:revision>
  <dcterms:modified xsi:type="dcterms:W3CDTF">2023-07-21T08:01:20Z</dcterms:modified>
</cp:coreProperties>
</file>